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302" r:id="rId4"/>
    <p:sldId id="293" r:id="rId5"/>
    <p:sldId id="303" r:id="rId6"/>
    <p:sldId id="275" r:id="rId7"/>
    <p:sldId id="281" r:id="rId8"/>
    <p:sldId id="258" r:id="rId9"/>
    <p:sldId id="260" r:id="rId10"/>
    <p:sldId id="261" r:id="rId11"/>
    <p:sldId id="259" r:id="rId12"/>
    <p:sldId id="279" r:id="rId13"/>
    <p:sldId id="268" r:id="rId14"/>
    <p:sldId id="274" r:id="rId15"/>
    <p:sldId id="282" r:id="rId16"/>
    <p:sldId id="277" r:id="rId17"/>
    <p:sldId id="278" r:id="rId18"/>
    <p:sldId id="304" r:id="rId19"/>
    <p:sldId id="272" r:id="rId20"/>
    <p:sldId id="273" r:id="rId21"/>
    <p:sldId id="280" r:id="rId22"/>
    <p:sldId id="283" r:id="rId23"/>
    <p:sldId id="284" r:id="rId24"/>
    <p:sldId id="271" r:id="rId25"/>
    <p:sldId id="286" r:id="rId26"/>
    <p:sldId id="305" r:id="rId27"/>
    <p:sldId id="285" r:id="rId28"/>
    <p:sldId id="287" r:id="rId29"/>
    <p:sldId id="294" r:id="rId30"/>
    <p:sldId id="295" r:id="rId31"/>
    <p:sldId id="289" r:id="rId32"/>
    <p:sldId id="288" r:id="rId33"/>
    <p:sldId id="292" r:id="rId34"/>
    <p:sldId id="290" r:id="rId35"/>
    <p:sldId id="291" r:id="rId36"/>
    <p:sldId id="297" r:id="rId37"/>
    <p:sldId id="298" r:id="rId38"/>
    <p:sldId id="300" r:id="rId39"/>
    <p:sldId id="301" r:id="rId40"/>
    <p:sldId id="299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64" autoAdjust="0"/>
  </p:normalViewPr>
  <p:slideViewPr>
    <p:cSldViewPr snapToGrid="0" snapToObjects="1">
      <p:cViewPr>
        <p:scale>
          <a:sx n="125" d="100"/>
          <a:sy n="125" d="100"/>
        </p:scale>
        <p:origin x="-104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Higher precision with closer relationships</a:t>
            </a:r>
          </a:p>
          <a:p>
            <a:pPr marL="228600" indent="-228600">
              <a:buAutoNum type="arabicPeriod"/>
            </a:pPr>
            <a:r>
              <a:rPr lang="en-US" dirty="0" smtClean="0"/>
              <a:t>Higher precision when using actual</a:t>
            </a:r>
            <a:r>
              <a:rPr lang="en-US" baseline="0" dirty="0" smtClean="0"/>
              <a:t> amount of genetic sharing compared to expected amount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Higher precision when pedigree is more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talk is going to eventually be about trying to understand what role, if any those SNPs below the significance threshold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SNP h2 estimates for GCSE</a:t>
            </a:r>
            <a:r>
              <a:rPr lang="en-US" baseline="0" dirty="0" smtClean="0"/>
              <a:t> results and socioeconomic status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Correlation between SES and GCSE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there is </a:t>
            </a:r>
            <a:r>
              <a:rPr lang="en-US" baseline="0" dirty="0" err="1" smtClean="0"/>
              <a:t>assortative</a:t>
            </a:r>
            <a:r>
              <a:rPr lang="en-US" baseline="0" dirty="0" smtClean="0"/>
              <a:t> mating, where individuals with high GCSE results have children with high SES. Those children will have SNPs for both SES and GCSE. May end up looking like a </a:t>
            </a:r>
            <a:r>
              <a:rPr lang="en-US" baseline="0" smtClean="0"/>
              <a:t>genetic correlation.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points: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family tree depicts the degrees of relatedness between any two individuals depicted in the tree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Meiosis makes this picture less clear: the relatedness shown in the family tree is EXPECTED genetic relatedness, meiosis is a process whereby the two copies of a chromosome in the parent are mixed up to create a new single copy that is a mixture of the two original copies. Whenever this process happens you make a new random shuffling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Depict the genetic sharing using </a:t>
            </a:r>
            <a:r>
              <a:rPr lang="en-US" dirty="0" err="1" smtClean="0"/>
              <a:t>volta</a:t>
            </a:r>
            <a:r>
              <a:rPr lang="en-US" dirty="0" smtClean="0"/>
              <a:t> plots – as you go along the chromosome you see that the two siblings either share</a:t>
            </a:r>
            <a:r>
              <a:rPr lang="en-US" baseline="0" dirty="0" smtClean="0"/>
              <a:t> both copies IBD, 1 copy IBD, or have each inherited different copies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distribution of the total amount of genetic sharing between two siblings. Notice: the mean=0.5 as we expect but there is a distribution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Segments</a:t>
            </a:r>
            <a:r>
              <a:rPr lang="en-US" baseline="0" dirty="0" smtClean="0"/>
              <a:t> of DNA are passed on and we can define total genomic sharing as the proportion of total DNA that two individuals share that is identical by descent. </a:t>
            </a:r>
          </a:p>
          <a:p>
            <a:r>
              <a:rPr lang="en-US" baseline="0" dirty="0" smtClean="0"/>
              <a:t>The expected values are shown in the table.</a:t>
            </a:r>
          </a:p>
          <a:p>
            <a:r>
              <a:rPr lang="en-US" baseline="0" dirty="0" smtClean="0"/>
              <a:t>Notice – it’s kind of arbitrary where we decide to stop and end up just giving a value of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turns out that a founder from family 1 is actually a cousin to a founder from family 2 then there are a lot of incorrect 0s!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4" name="Content Placeholder 3" descr="piha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7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by descent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Segment of DNA shared by two or more people that has been inherited from a recent common ancestor without any intervening recombination</a:t>
            </a:r>
          </a:p>
        </p:txBody>
      </p:sp>
      <p:pic>
        <p:nvPicPr>
          <p:cNvPr id="7" name="Content Placeholder 6" descr="pedi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8" b="-14788"/>
          <a:stretch>
            <a:fillRect/>
          </a:stretch>
        </p:blipFill>
        <p:spPr/>
      </p:pic>
      <p:sp>
        <p:nvSpPr>
          <p:cNvPr id="10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3009" y="1676400"/>
            <a:ext cx="393192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Relatedness (or kinship) coefficients</a:t>
            </a:r>
            <a:endParaRPr lang="en-US" dirty="0"/>
          </a:p>
        </p:txBody>
      </p:sp>
      <p:pic>
        <p:nvPicPr>
          <p:cNvPr id="8" name="Picture 7" descr="reltab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9" y="2448560"/>
            <a:ext cx="3627677" cy="3424527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7219349" y="5282232"/>
            <a:ext cx="958765" cy="937745"/>
          </a:xfrm>
          <a:prstGeom prst="donut">
            <a:avLst>
              <a:gd name="adj" fmla="val 1098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Pedigrees are always incomplete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If pedigrees are incomplete then the relatedness coefficients that we are using are wrong</a:t>
            </a:r>
          </a:p>
        </p:txBody>
      </p:sp>
      <p:pic>
        <p:nvPicPr>
          <p:cNvPr id="6" name="Content Placeholder 5" descr="family pedigree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93" b="-15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46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GCTA to calculate genetic 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2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20" y="92705"/>
            <a:ext cx="8229600" cy="1143000"/>
          </a:xfrm>
        </p:spPr>
        <p:txBody>
          <a:bodyPr/>
          <a:lstStyle/>
          <a:p>
            <a:r>
              <a:rPr lang="en-US" dirty="0" smtClean="0"/>
              <a:t>Mixed model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0.00   0.00   0.13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0.25   0.00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0.00   0.00   0.25 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We simply use the </a:t>
            </a:r>
            <a:r>
              <a:rPr lang="en-GB" i="1" dirty="0" smtClean="0">
                <a:cs typeface="Arial" pitchFamily="34" charset="0"/>
              </a:rPr>
              <a:t>realised</a:t>
            </a:r>
            <a:r>
              <a:rPr lang="en-GB" dirty="0" smtClean="0">
                <a:cs typeface="Arial" pitchFamily="34" charset="0"/>
              </a:rPr>
              <a:t> genetic kinship matrix to estimate the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</a:t>
            </a:r>
            <a:r>
              <a:rPr lang="en-GB" dirty="0" err="1" smtClean="0">
                <a:cs typeface="Arial" pitchFamily="34" charset="0"/>
              </a:rPr>
              <a:t>paramater</a:t>
            </a:r>
            <a:r>
              <a:rPr lang="en-GB" dirty="0" smtClean="0">
                <a:cs typeface="Arial" pitchFamily="34" charset="0"/>
              </a:rPr>
              <a:t>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57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relatedness</a:t>
            </a:r>
          </a:p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The GCTA approach</a:t>
            </a:r>
          </a:p>
          <a:p>
            <a:r>
              <a:rPr lang="en-US" dirty="0" smtClean="0"/>
              <a:t>Latest developments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of heritability estimates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085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GCTA</a:t>
            </a:r>
            <a:r>
              <a:rPr lang="en-US" dirty="0" smtClean="0"/>
              <a:t> GREML</a:t>
            </a:r>
            <a:endParaRPr lang="en-US" strike="sngStrik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/>
          <a:srcRect l="10997" t="28333" r="34454" b="27561"/>
          <a:stretch/>
        </p:blipFill>
        <p:spPr bwMode="auto">
          <a:xfrm>
            <a:off x="457200" y="1720279"/>
            <a:ext cx="3463636" cy="187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20279"/>
            <a:ext cx="4038600" cy="4193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Why go in this direction?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Using </a:t>
            </a:r>
            <a:r>
              <a:rPr lang="en-US" b="1" dirty="0" err="1" smtClean="0"/>
              <a:t>unrelateds</a:t>
            </a:r>
            <a:r>
              <a:rPr lang="en-US" b="1" dirty="0" smtClean="0"/>
              <a:t> leads to lower precision!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There is a lot of data on unrelated individuals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Unrelateds</a:t>
            </a:r>
            <a:r>
              <a:rPr lang="en-US" dirty="0" smtClean="0"/>
              <a:t> don’t have problems of common environment confounding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b="1" dirty="0"/>
              <a:t>It’s actually trying to answer </a:t>
            </a:r>
            <a:r>
              <a:rPr lang="en-US" b="1" dirty="0" smtClean="0"/>
              <a:t>quite a different question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455" y="3948546"/>
            <a:ext cx="3551381" cy="1754327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Applied SNP-based heritability analysis using only unrelated individuals:</a:t>
            </a:r>
          </a:p>
          <a:p>
            <a:endParaRPr lang="en-US" dirty="0" smtClean="0"/>
          </a:p>
          <a:p>
            <a:r>
              <a:rPr lang="en-US" dirty="0" err="1" smtClean="0"/>
              <a:t>Realised</a:t>
            </a:r>
            <a:r>
              <a:rPr lang="en-US" dirty="0" smtClean="0"/>
              <a:t> genetic relatedness is required (otherwise all k=0!)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2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GCTA to estimate the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Question: Is 500,000 SNPs on a SNP chip enough to capture all the causal variants that underlie heritability?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Content Placeholder 3" descr="ses educ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5" b="146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7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6" name="Content Placeholder 4" descr="tag snp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89" b="-3778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Imagine every SNP has a random effect</a:t>
            </a:r>
          </a:p>
          <a:p>
            <a:r>
              <a:rPr lang="en-US" dirty="0" smtClean="0"/>
              <a:t>In GWAS, a SNP with high LD would have larger effects because they would be the combined influence of their own effect and those that are correlated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7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Plot ‘LD score’ (average R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GWAS test statistic</a:t>
            </a:r>
          </a:p>
          <a:p>
            <a:r>
              <a:rPr lang="en-US" dirty="0" smtClean="0"/>
              <a:t>Slope = SNP heritability</a:t>
            </a:r>
          </a:p>
          <a:p>
            <a:r>
              <a:rPr lang="en-US" dirty="0" smtClean="0"/>
              <a:t>Intercept = population stratification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82263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9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480" y="2661920"/>
            <a:ext cx="7518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Alternatively…</a:t>
            </a:r>
          </a:p>
          <a:p>
            <a:endParaRPr lang="en-US" dirty="0"/>
          </a:p>
          <a:p>
            <a:r>
              <a:rPr lang="en-US" dirty="0" smtClean="0"/>
              <a:t>We can also learn about heritability based on how well we can predict a trait based on the results from a GWAS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AVENGEME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an allele score based on GWAS results</a:t>
            </a:r>
          </a:p>
          <a:p>
            <a:r>
              <a:rPr lang="en-US" dirty="0" smtClean="0"/>
              <a:t>Calculate the prediction accuracy of the allele score in an independent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SNP h2 can be inferred depending on:</a:t>
            </a:r>
          </a:p>
          <a:p>
            <a:pPr lvl="1"/>
            <a:r>
              <a:rPr lang="en-US" dirty="0" smtClean="0"/>
              <a:t>Training sample size</a:t>
            </a:r>
          </a:p>
          <a:p>
            <a:pPr lvl="1"/>
            <a:r>
              <a:rPr lang="en-US" dirty="0" smtClean="0"/>
              <a:t>Testing sample size</a:t>
            </a:r>
          </a:p>
          <a:p>
            <a:pPr lvl="1"/>
            <a:r>
              <a:rPr lang="en-US" dirty="0" smtClean="0"/>
              <a:t>Correlation between PRS and test trait</a:t>
            </a:r>
          </a:p>
          <a:p>
            <a:pPr lvl="1"/>
            <a:r>
              <a:rPr lang="en-US" dirty="0" smtClean="0"/>
              <a:t>Threshold used to calculate PRS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8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pic>
        <p:nvPicPr>
          <p:cNvPr id="4" name="Content Placeholder 3" descr="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6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r>
              <a:rPr lang="en-US" dirty="0" smtClean="0"/>
              <a:t>AKA the missing heritability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2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relatedness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Family tree: degrees of relatedness</a:t>
            </a:r>
            <a:endParaRPr lang="en-US" dirty="0"/>
          </a:p>
        </p:txBody>
      </p:sp>
      <p:pic>
        <p:nvPicPr>
          <p:cNvPr id="6" name="Content Placeholder 5" descr="tree1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79" b="-38279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Meiosis: random shuffling</a:t>
            </a:r>
            <a:endParaRPr lang="en-US" dirty="0"/>
          </a:p>
        </p:txBody>
      </p:sp>
      <p:pic>
        <p:nvPicPr>
          <p:cNvPr id="7" name="Content Placeholder 6" descr="meiosis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73" b="-277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6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8" name="Content Placeholder 7" descr="voltaplo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70" b="-31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6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6659</TotalTime>
  <Words>2931</Words>
  <Application>Microsoft Macintosh PowerPoint</Application>
  <PresentationFormat>On-screen Show (4:3)</PresentationFormat>
  <Paragraphs>552</Paragraphs>
  <Slides>41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Outline</vt:lpstr>
      <vt:lpstr>Combining two concepts</vt:lpstr>
      <vt:lpstr>Above and below the threshold</vt:lpstr>
      <vt:lpstr>Missing heritability</vt:lpstr>
      <vt:lpstr>Where is GWAS going?</vt:lpstr>
      <vt:lpstr>Where is GWAS going?</vt:lpstr>
      <vt:lpstr>Family relatedness</vt:lpstr>
      <vt:lpstr>Siblings: Realised genetic sharing</vt:lpstr>
      <vt:lpstr>Siblings: realised genetic sharing</vt:lpstr>
      <vt:lpstr>Identity by descent</vt:lpstr>
      <vt:lpstr>Mixed model approach</vt:lpstr>
      <vt:lpstr>Mixed model approach</vt:lpstr>
      <vt:lpstr>Problem: Pedigrees are always incomplete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Use GCTA to calculate genetic IBS</vt:lpstr>
      <vt:lpstr>Mixed model</vt:lpstr>
      <vt:lpstr>Precision of heritability estimates</vt:lpstr>
      <vt:lpstr>GCTA GREML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Use GCTA to estimate the SNP heritability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Genetic correlations – bivariate analysis</vt:lpstr>
      <vt:lpstr>Interpretation</vt:lpstr>
      <vt:lpstr>Genome partitioning: polygenic model</vt:lpstr>
      <vt:lpstr>Linear mixed models for GWAS</vt:lpstr>
      <vt:lpstr>LD score regression</vt:lpstr>
      <vt:lpstr>LD score regression</vt:lpstr>
      <vt:lpstr>PowerPoint Presentation</vt:lpstr>
      <vt:lpstr>PowerPoint Presentation</vt:lpstr>
      <vt:lpstr>AVENGEME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108</cp:revision>
  <dcterms:created xsi:type="dcterms:W3CDTF">2015-03-25T14:49:07Z</dcterms:created>
  <dcterms:modified xsi:type="dcterms:W3CDTF">2016-05-25T17:24:58Z</dcterms:modified>
</cp:coreProperties>
</file>